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2"/>
  </p:notesMasterIdLst>
  <p:sldIdLst>
    <p:sldId id="272" r:id="rId2"/>
    <p:sldId id="273" r:id="rId3"/>
    <p:sldId id="274" r:id="rId4"/>
    <p:sldId id="275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7" r:id="rId14"/>
    <p:sldId id="288" r:id="rId15"/>
    <p:sldId id="289" r:id="rId16"/>
    <p:sldId id="290" r:id="rId17"/>
    <p:sldId id="291" r:id="rId18"/>
    <p:sldId id="284" r:id="rId19"/>
    <p:sldId id="285" r:id="rId20"/>
    <p:sldId id="286" r:id="rId21"/>
  </p:sldIdLst>
  <p:sldSz cx="9144000" cy="6858000" type="screen4x3"/>
  <p:notesSz cx="6858000" cy="9144000"/>
  <p:embeddedFontLst>
    <p:embeddedFont>
      <p:font typeface="나눔고딕" charset="-127"/>
      <p:regular r:id="rId23"/>
      <p:bold r:id="rId24"/>
    </p:embeddedFont>
    <p:embeddedFont>
      <p:font typeface="맑은 고딕" pitchFamily="50" charset="-127"/>
      <p:regular r:id="rId25"/>
      <p:bold r:id="rId26"/>
    </p:embeddedFont>
    <p:embeddedFont>
      <p:font typeface="나눔명조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B5C"/>
    <a:srgbClr val="333333"/>
    <a:srgbClr val="3972B2"/>
    <a:srgbClr val="2587A7"/>
    <a:srgbClr val="FFA12D"/>
    <a:srgbClr val="00649B"/>
    <a:srgbClr val="BCEAF3"/>
    <a:srgbClr val="0089BA"/>
    <a:srgbClr val="0E75AB"/>
    <a:srgbClr val="2E75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4914" autoAdjust="0"/>
    <p:restoredTop sz="92421" autoAdjust="0"/>
  </p:normalViewPr>
  <p:slideViewPr>
    <p:cSldViewPr>
      <p:cViewPr>
        <p:scale>
          <a:sx n="71" d="100"/>
          <a:sy n="71" d="100"/>
        </p:scale>
        <p:origin x="-354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488"/>
    </p:cViewPr>
  </p:sorterViewPr>
  <p:notesViewPr>
    <p:cSldViewPr>
      <p:cViewPr varScale="1">
        <p:scale>
          <a:sx n="77" d="100"/>
          <a:sy n="77" d="100"/>
        </p:scale>
        <p:origin x="-156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media/image1.tiff>
</file>

<file path=ppt/media/image10.tiff>
</file>

<file path=ppt/media/image11.tiff>
</file>

<file path=ppt/media/image12.tiff>
</file>

<file path=ppt/media/image13.png>
</file>

<file path=ppt/media/image14.tiff>
</file>

<file path=ppt/media/image15.tiff>
</file>

<file path=ppt/media/image16.tiff>
</file>

<file path=ppt/media/image17.tiff>
</file>

<file path=ppt/media/image18.tiff>
</file>

<file path=ppt/media/image19.png>
</file>

<file path=ppt/media/image2.tiff>
</file>

<file path=ppt/media/image3.tiff>
</file>

<file path=ppt/media/image4.png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53F2FA-8781-47C7-B452-7C519A02B941}" type="datetimeFigureOut">
              <a:rPr lang="ko-KR" altLang="en-US" smtClean="0"/>
              <a:pPr/>
              <a:t>2015-10-16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B6E107-65AC-4A00-ADEB-3885E14FC77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7737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323528" y="332656"/>
            <a:ext cx="8496944" cy="4779959"/>
          </a:xfrm>
          <a:prstGeom prst="rect">
            <a:avLst/>
          </a:prstGeom>
          <a:solidFill>
            <a:srgbClr val="397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1560" y="1700808"/>
            <a:ext cx="8031428" cy="553998"/>
          </a:xfrm>
        </p:spPr>
        <p:txBody>
          <a:bodyPr anchor="b" anchorCtr="0"/>
          <a:lstStyle>
            <a:lvl1pPr algn="r">
              <a:lnSpc>
                <a:spcPct val="90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81063" y="2776622"/>
            <a:ext cx="7690116" cy="360099"/>
          </a:xfrm>
          <a:noFill/>
          <a:ln>
            <a:noFill/>
          </a:ln>
          <a:effectLst/>
        </p:spPr>
        <p:txBody>
          <a:bodyPr/>
          <a:lstStyle>
            <a:lvl1pPr marL="0" indent="0" algn="r">
              <a:lnSpc>
                <a:spcPct val="13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  <a:effectLst/>
                <a:latin typeface="나눔명조" pitchFamily="18" charset="-127"/>
                <a:ea typeface="나눔명조" pitchFamily="18" charset="-127"/>
              </a:defRPr>
            </a:lvl1pPr>
            <a:lvl2pPr marL="4571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 smtClean="0"/>
              <a:t>마스터 부제목 스타일 편집</a:t>
            </a:r>
            <a:endParaRPr lang="en-US" dirty="0" smtClean="0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3D3C3E"/>
                </a:solidFill>
              </a:defRPr>
            </a:lvl1pPr>
          </a:lstStyle>
          <a:p>
            <a:fld id="{0EDE7B8F-DEDB-4942-838C-C31E833B84C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단원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 userDrawn="1"/>
        </p:nvSpPr>
        <p:spPr>
          <a:xfrm>
            <a:off x="323528" y="1446515"/>
            <a:ext cx="8496944" cy="1008111"/>
          </a:xfrm>
          <a:prstGeom prst="rect">
            <a:avLst/>
          </a:prstGeom>
          <a:solidFill>
            <a:srgbClr val="397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28DC7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749" y="1697272"/>
            <a:ext cx="8031428" cy="503635"/>
          </a:xfrm>
        </p:spPr>
        <p:txBody>
          <a:bodyPr anchor="b" anchorCtr="0"/>
          <a:lstStyle>
            <a:lvl1pPr algn="ctr">
              <a:lnSpc>
                <a:spcPct val="90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6" name="텍스트 개체 틀 2"/>
          <p:cNvSpPr>
            <a:spLocks noGrp="1"/>
          </p:cNvSpPr>
          <p:nvPr>
            <p:ph type="body" idx="1"/>
          </p:nvPr>
        </p:nvSpPr>
        <p:spPr>
          <a:xfrm>
            <a:off x="899592" y="2929529"/>
            <a:ext cx="7416824" cy="2083647"/>
          </a:xfrm>
          <a:noFill/>
          <a:ln>
            <a:noFill/>
          </a:ln>
        </p:spPr>
        <p:txBody>
          <a:bodyPr/>
          <a:lstStyle>
            <a:lvl1pPr>
              <a:lnSpc>
                <a:spcPct val="150000"/>
              </a:lnSpc>
              <a:defRPr sz="2000">
                <a:solidFill>
                  <a:srgbClr val="1D314E"/>
                </a:solidFill>
                <a:latin typeface="나눔명조" pitchFamily="18" charset="-127"/>
                <a:ea typeface="나눔명조" pitchFamily="18" charset="-127"/>
              </a:defRPr>
            </a:lvl1pPr>
            <a:lvl2pPr>
              <a:lnSpc>
                <a:spcPct val="150000"/>
              </a:lnSpc>
              <a:defRPr sz="1800">
                <a:solidFill>
                  <a:srgbClr val="1D314E"/>
                </a:solidFill>
                <a:latin typeface="나눔명조" pitchFamily="18" charset="-127"/>
                <a:ea typeface="나눔명조" pitchFamily="18" charset="-127"/>
              </a:defRPr>
            </a:lvl2pPr>
            <a:lvl3pPr>
              <a:lnSpc>
                <a:spcPct val="150000"/>
              </a:lnSpc>
              <a:defRPr sz="1600">
                <a:solidFill>
                  <a:srgbClr val="1D314E"/>
                </a:solidFill>
                <a:latin typeface="나눔명조" pitchFamily="18" charset="-127"/>
                <a:ea typeface="나눔명조" pitchFamily="18" charset="-127"/>
              </a:defRPr>
            </a:lvl3pPr>
            <a:lvl4pPr>
              <a:lnSpc>
                <a:spcPct val="150000"/>
              </a:lnSpc>
              <a:defRPr sz="1400">
                <a:solidFill>
                  <a:srgbClr val="1D314E"/>
                </a:solidFill>
                <a:latin typeface="나눔명조" pitchFamily="18" charset="-127"/>
                <a:ea typeface="나눔명조" pitchFamily="18" charset="-127"/>
              </a:defRPr>
            </a:lvl4pPr>
            <a:lvl5pPr>
              <a:lnSpc>
                <a:spcPct val="150000"/>
              </a:lnSpc>
              <a:defRPr sz="1100">
                <a:solidFill>
                  <a:srgbClr val="1D314E"/>
                </a:solidFill>
                <a:latin typeface="나눔명조" pitchFamily="18" charset="-127"/>
                <a:ea typeface="나눔명조" pitchFamily="18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3D3C3E"/>
                </a:solidFill>
              </a:defRPr>
            </a:lvl1pPr>
          </a:lstStyle>
          <a:p>
            <a:fld id="{0EDE7B8F-DEDB-4942-838C-C31E833B84C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빈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323528" y="332657"/>
            <a:ext cx="8496944" cy="1008111"/>
          </a:xfrm>
          <a:prstGeom prst="rect">
            <a:avLst/>
          </a:prstGeom>
          <a:solidFill>
            <a:srgbClr val="FFCB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4"/>
              </a:solidFill>
            </a:endParaRPr>
          </a:p>
        </p:txBody>
      </p:sp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582488" y="621648"/>
            <a:ext cx="8382000" cy="39498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3D3C3E"/>
                </a:solidFill>
              </a:defRPr>
            </a:lvl1pPr>
          </a:lstStyle>
          <a:p>
            <a:fld id="{0EDE7B8F-DEDB-4942-838C-C31E833B84C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빈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 userDrawn="1"/>
        </p:nvSpPr>
        <p:spPr>
          <a:xfrm>
            <a:off x="323528" y="332657"/>
            <a:ext cx="8496944" cy="1008111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582488" y="630786"/>
            <a:ext cx="8382000" cy="39498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sz="2800">
                <a:solidFill>
                  <a:srgbClr val="3972B2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3D3C3E"/>
                </a:solidFill>
              </a:defRPr>
            </a:lvl1pPr>
          </a:lstStyle>
          <a:p>
            <a:fld id="{0EDE7B8F-DEDB-4942-838C-C31E833B84C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49707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323528" y="332657"/>
            <a:ext cx="8496944" cy="1008111"/>
          </a:xfrm>
          <a:prstGeom prst="rect">
            <a:avLst/>
          </a:prstGeom>
          <a:solidFill>
            <a:srgbClr val="397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0089BA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10480" y="630786"/>
            <a:ext cx="8382000" cy="387798"/>
          </a:xfr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9552" y="1599646"/>
            <a:ext cx="8064896" cy="4565658"/>
          </a:xfrm>
          <a:noFill/>
          <a:ln>
            <a:noFill/>
          </a:ln>
        </p:spPr>
        <p:txBody>
          <a:bodyPr/>
          <a:lstStyle>
            <a:lvl1pPr>
              <a:defRPr>
                <a:solidFill>
                  <a:srgbClr val="1D314E"/>
                </a:solidFill>
                <a:latin typeface="나눔고딕" pitchFamily="50" charset="-127"/>
                <a:ea typeface="나눔고딕" pitchFamily="50" charset="-127"/>
              </a:defRPr>
            </a:lvl1pPr>
            <a:lvl2pPr>
              <a:defRPr>
                <a:solidFill>
                  <a:srgbClr val="1D314E"/>
                </a:solidFill>
                <a:latin typeface="나눔고딕" pitchFamily="50" charset="-127"/>
                <a:ea typeface="나눔고딕" pitchFamily="50" charset="-127"/>
              </a:defRPr>
            </a:lvl2pPr>
            <a:lvl3pPr>
              <a:defRPr>
                <a:solidFill>
                  <a:srgbClr val="1D314E"/>
                </a:solidFill>
                <a:latin typeface="나눔고딕" pitchFamily="50" charset="-127"/>
                <a:ea typeface="나눔고딕" pitchFamily="50" charset="-127"/>
              </a:defRPr>
            </a:lvl3pPr>
            <a:lvl4pPr>
              <a:defRPr>
                <a:solidFill>
                  <a:srgbClr val="1D314E"/>
                </a:solidFill>
                <a:latin typeface="나눔고딕" pitchFamily="50" charset="-127"/>
                <a:ea typeface="나눔고딕" pitchFamily="50" charset="-127"/>
              </a:defRPr>
            </a:lvl4pPr>
            <a:lvl5pPr>
              <a:defRPr>
                <a:solidFill>
                  <a:srgbClr val="1D314E"/>
                </a:solidFill>
                <a:latin typeface="나눔고딕" pitchFamily="50" charset="-127"/>
                <a:ea typeface="나눔고딕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13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3D3C3E"/>
                </a:solidFill>
              </a:defRPr>
            </a:lvl1pPr>
          </a:lstStyle>
          <a:p>
            <a:fld id="{0BDD28E0-6CFA-4336-9833-95F4AA2980A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35725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3D3C3E"/>
                </a:solidFill>
              </a:defRPr>
            </a:lvl1pPr>
          </a:lstStyle>
          <a:p>
            <a:fld id="{0EDE7B8F-DEDB-4942-838C-C31E833B84C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14246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9833" y="398823"/>
            <a:ext cx="8382000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7865" y="1428733"/>
            <a:ext cx="7884575" cy="4636800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none"/>
        </p:style>
        <p:txBody>
          <a:bodyPr vert="horz" wrap="square" lIns="0" tIns="0" rIns="0" bIns="0" rtlCol="0">
            <a:sp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둘째 수준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셋째 수준</a:t>
            </a:r>
            <a:endParaRPr lang="en-US" altLang="ko-KR" dirty="0" smtClean="0"/>
          </a:p>
          <a:p>
            <a:pPr lvl="3"/>
            <a:r>
              <a:rPr lang="ko-KR" altLang="en-US" dirty="0" smtClean="0"/>
              <a:t>넷째 수준</a:t>
            </a:r>
            <a:endParaRPr lang="en-US" altLang="ko-KR" dirty="0" smtClean="0"/>
          </a:p>
          <a:p>
            <a:pPr lvl="4"/>
            <a:r>
              <a:rPr lang="ko-KR" altLang="en-US" dirty="0" smtClean="0"/>
              <a:t>다섯째 수준</a:t>
            </a:r>
            <a:endParaRPr lang="en-US" altLang="ko-KR" dirty="0" smtClean="0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3D3C3E"/>
                </a:solidFill>
              </a:defRPr>
            </a:lvl1pPr>
          </a:lstStyle>
          <a:p>
            <a:fld id="{0BDD28E0-6CFA-4336-9833-95F4AA2980A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8" r:id="rId4"/>
    <p:sldLayoutId id="2147483667" r:id="rId5"/>
    <p:sldLayoutId id="2147483669" r:id="rId6"/>
  </p:sldLayoutIdLst>
  <p:transition>
    <p:fade/>
  </p:transition>
  <p:timing>
    <p:tnLst>
      <p:par>
        <p:cTn id="1" dur="indefinite" restart="never" nodeType="tmRoot"/>
      </p:par>
    </p:tnLst>
  </p:timing>
  <p:hf hdr="0" dt="0"/>
  <p:txStyles>
    <p:titleStyle>
      <a:lvl1pPr algn="l" defTabSz="914281" rtl="0" eaLnBrk="1" latinLnBrk="1" hangingPunct="1">
        <a:lnSpc>
          <a:spcPct val="90000"/>
        </a:lnSpc>
        <a:spcBef>
          <a:spcPct val="0"/>
        </a:spcBef>
        <a:buNone/>
        <a:defRPr lang="en-US" sz="4400" b="1" kern="1200" cap="none" spc="-125" baseline="0" dirty="0" smtClean="0">
          <a:ln w="3175">
            <a:noFill/>
          </a:ln>
          <a:solidFill>
            <a:srgbClr val="1D314E"/>
          </a:solidFill>
          <a:effectLst/>
          <a:latin typeface="나눔명조" pitchFamily="18" charset="-127"/>
          <a:ea typeface="나눔명조" pitchFamily="18" charset="-127"/>
          <a:cs typeface="Arial" charset="0"/>
        </a:defRPr>
      </a:lvl1pPr>
    </p:titleStyle>
    <p:bodyStyle>
      <a:lvl1pPr marL="289682" indent="-289682" algn="l" defTabSz="914281" rtl="0" eaLnBrk="1" latinLnBrk="1" hangingPunct="1">
        <a:lnSpc>
          <a:spcPct val="100000"/>
        </a:lnSpc>
        <a:spcBef>
          <a:spcPct val="20000"/>
        </a:spcBef>
        <a:buFont typeface="Arial" pitchFamily="34" charset="0"/>
        <a:buNone/>
        <a:defRPr sz="2000" b="1" kern="1200" baseline="0">
          <a:solidFill>
            <a:srgbClr val="3D3C3E"/>
          </a:solidFill>
          <a:latin typeface="나눔고딕" pitchFamily="50" charset="-127"/>
          <a:ea typeface="나눔고딕" pitchFamily="50" charset="-127"/>
          <a:cs typeface="+mn-cs"/>
        </a:defRPr>
      </a:lvl1pPr>
      <a:lvl2pPr marL="519839" indent="-230157" algn="l" defTabSz="914281" rtl="0" eaLnBrk="1" latinLnBrk="1" hangingPunct="1">
        <a:lnSpc>
          <a:spcPct val="100000"/>
        </a:lnSpc>
        <a:spcBef>
          <a:spcPct val="20000"/>
        </a:spcBef>
        <a:buFont typeface="Arial" pitchFamily="34" charset="0"/>
        <a:buNone/>
        <a:defRPr sz="1800" kern="1200">
          <a:solidFill>
            <a:srgbClr val="3D3C3E"/>
          </a:solidFill>
          <a:latin typeface="나눔고딕" pitchFamily="50" charset="-127"/>
          <a:ea typeface="나눔고딕" pitchFamily="50" charset="-127"/>
          <a:cs typeface="+mn-cs"/>
        </a:defRPr>
      </a:lvl2pPr>
      <a:lvl3pPr marL="712961" indent="-193122" algn="l" defTabSz="914281" rtl="0" eaLnBrk="1" latinLnBrk="1" hangingPunct="1">
        <a:lnSpc>
          <a:spcPct val="100000"/>
        </a:lnSpc>
        <a:spcBef>
          <a:spcPct val="20000"/>
        </a:spcBef>
        <a:buFont typeface="Arial" pitchFamily="34" charset="0"/>
        <a:buNone/>
        <a:defRPr sz="1600" kern="1200" baseline="0">
          <a:solidFill>
            <a:srgbClr val="3D3C3E"/>
          </a:solidFill>
          <a:latin typeface="나눔고딕" pitchFamily="50" charset="-127"/>
          <a:ea typeface="나눔고딕" pitchFamily="50" charset="-127"/>
          <a:cs typeface="+mn-cs"/>
        </a:defRPr>
      </a:lvl3pPr>
      <a:lvl4pPr marL="955022" indent="-242062" algn="l" defTabSz="914281" rtl="0" eaLnBrk="1" latinLnBrk="1" hangingPunct="1">
        <a:lnSpc>
          <a:spcPct val="100000"/>
        </a:lnSpc>
        <a:spcBef>
          <a:spcPct val="20000"/>
        </a:spcBef>
        <a:buFont typeface="Arial" pitchFamily="34" charset="0"/>
        <a:buNone/>
        <a:defRPr sz="1400" kern="1200">
          <a:solidFill>
            <a:srgbClr val="3D3C3E"/>
          </a:solidFill>
          <a:latin typeface="나눔고딕" pitchFamily="50" charset="-127"/>
          <a:ea typeface="나눔고딕" pitchFamily="50" charset="-127"/>
          <a:cs typeface="+mn-cs"/>
        </a:defRPr>
      </a:lvl4pPr>
      <a:lvl5pPr marL="1185178" indent="-230157" algn="l" defTabSz="914281" rtl="0" eaLnBrk="1" latinLnBrk="1" hangingPunct="1">
        <a:lnSpc>
          <a:spcPct val="100000"/>
        </a:lnSpc>
        <a:spcBef>
          <a:spcPct val="20000"/>
        </a:spcBef>
        <a:buFont typeface="Arial" pitchFamily="34" charset="0"/>
        <a:buNone/>
        <a:defRPr sz="1100" kern="1200">
          <a:solidFill>
            <a:srgbClr val="3D3C3E"/>
          </a:solidFill>
          <a:latin typeface="나눔고딕" pitchFamily="50" charset="-127"/>
          <a:ea typeface="나눔고딕" pitchFamily="50" charset="-127"/>
          <a:cs typeface="+mn-cs"/>
        </a:defRPr>
      </a:lvl5pPr>
      <a:lvl6pPr marL="2514273" indent="-228570" algn="l" defTabSz="914281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13" indent="-228570" algn="l" defTabSz="914281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555" indent="-228570" algn="l" defTabSz="914281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696" indent="-228570" algn="l" defTabSz="914281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8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0" algn="l" defTabSz="91428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1" algn="l" defTabSz="91428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21" algn="l" defTabSz="91428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62" algn="l" defTabSz="91428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04" algn="l" defTabSz="91428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43" algn="l" defTabSz="91428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84" algn="l" defTabSz="91428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25" algn="l" defTabSz="91428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demos.jquerymobile.com/1.4.3/icons/" TargetMode="External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/>
              <a:t>둘째마당 기초</a:t>
            </a:r>
            <a:r>
              <a:rPr lang="en-US" altLang="ko-KR"/>
              <a:t>! </a:t>
            </a:r>
            <a:r>
              <a:rPr lang="ko-KR" altLang="en-US"/>
              <a:t>모바일 웹 익히기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54227188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버튼 </a:t>
            </a:r>
            <a:r>
              <a:rPr lang="en-US" altLang="ko-KR" dirty="0" smtClean="0"/>
              <a:t>UI </a:t>
            </a:r>
            <a:r>
              <a:rPr lang="ko-KR" altLang="en-US" dirty="0" smtClean="0"/>
              <a:t>만들기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8" name="Picture 2" descr="C:\Users\andrew\Google 드라이브\04.개인Biz\09.웹앱개정\10장.스마트폰 페이지 전환효과 익히기v2.0\m10-09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1750" y="3889375"/>
            <a:ext cx="400050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539552" y="2278613"/>
            <a:ext cx="79928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rgbClr val="333333"/>
                </a:solidFill>
              </a:rPr>
              <a:t>&lt;a </a:t>
            </a:r>
            <a:r>
              <a:rPr lang="en-US" altLang="ko-KR" b="1" dirty="0" err="1">
                <a:solidFill>
                  <a:srgbClr val="333333"/>
                </a:solidFill>
              </a:rPr>
              <a:t>href</a:t>
            </a:r>
            <a:r>
              <a:rPr lang="en-US" altLang="ko-KR" b="1" dirty="0">
                <a:solidFill>
                  <a:srgbClr val="333333"/>
                </a:solidFill>
              </a:rPr>
              <a:t>="main.html" </a:t>
            </a:r>
            <a:r>
              <a:rPr lang="en-US" altLang="ko-KR" b="1" dirty="0">
                <a:solidFill>
                  <a:srgbClr val="FFCB5C"/>
                </a:solidFill>
              </a:rPr>
              <a:t>data-role="button" </a:t>
            </a:r>
            <a:r>
              <a:rPr lang="en-US" altLang="ko-KR" b="1" dirty="0">
                <a:solidFill>
                  <a:srgbClr val="333333"/>
                </a:solidFill>
              </a:rPr>
              <a:t>data-</a:t>
            </a:r>
            <a:r>
              <a:rPr lang="en-US" altLang="ko-KR" b="1" dirty="0" err="1">
                <a:solidFill>
                  <a:srgbClr val="333333"/>
                </a:solidFill>
              </a:rPr>
              <a:t>rel</a:t>
            </a:r>
            <a:r>
              <a:rPr lang="en-US" altLang="ko-KR" b="1" dirty="0">
                <a:solidFill>
                  <a:srgbClr val="333333"/>
                </a:solidFill>
              </a:rPr>
              <a:t>="back" </a:t>
            </a:r>
          </a:p>
          <a:p>
            <a:pPr algn="ctr"/>
            <a:r>
              <a:rPr lang="en-US" altLang="ko-KR" b="1" dirty="0">
                <a:solidFill>
                  <a:srgbClr val="333333"/>
                </a:solidFill>
              </a:rPr>
              <a:t>   data-theme="b"&gt;</a:t>
            </a:r>
            <a:r>
              <a:rPr lang="ko-KR" altLang="en-US" b="1" dirty="0">
                <a:solidFill>
                  <a:srgbClr val="333333"/>
                </a:solidFill>
              </a:rPr>
              <a:t>돌아가기</a:t>
            </a:r>
            <a:r>
              <a:rPr lang="en-US" altLang="ko-KR" b="1" dirty="0">
                <a:solidFill>
                  <a:srgbClr val="333333"/>
                </a:solidFill>
              </a:rPr>
              <a:t>&lt;/a&gt;</a:t>
            </a:r>
          </a:p>
        </p:txBody>
      </p:sp>
    </p:spTree>
    <p:extLst>
      <p:ext uri="{BB962C8B-B14F-4D97-AF65-F5344CB8AC3E}">
        <p14:creationId xmlns:p14="http://schemas.microsoft.com/office/powerpoint/2010/main" val="29920311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[</a:t>
            </a:r>
            <a:r>
              <a:rPr lang="ko-KR" altLang="en-US" dirty="0" err="1"/>
              <a:t>따라해</a:t>
            </a:r>
            <a:r>
              <a:rPr lang="ko-KR" altLang="en-US" dirty="0"/>
              <a:t> 보세요</a:t>
            </a:r>
            <a:r>
              <a:rPr lang="en-US" altLang="ko-KR" dirty="0"/>
              <a:t>] </a:t>
            </a:r>
            <a:r>
              <a:rPr lang="ko-KR" altLang="en-US" dirty="0"/>
              <a:t>다양한 페이지 링크 연결예제 </a:t>
            </a:r>
            <a:r>
              <a:rPr lang="en-US" altLang="ko-KR" dirty="0" smtClean="0"/>
              <a:t>(ex10-02</a:t>
            </a:r>
            <a:r>
              <a:rPr lang="en-US" altLang="ko-KR" dirty="0"/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971600" y="1792531"/>
            <a:ext cx="7200801" cy="3879442"/>
            <a:chOff x="971599" y="1792531"/>
            <a:chExt cx="7200801" cy="3879442"/>
          </a:xfrm>
        </p:grpSpPr>
        <p:pic>
          <p:nvPicPr>
            <p:cNvPr id="5122" name="Picture 2" descr="C:\Users\andrew\Google 드라이브\04.개인Biz\09.웹앱개정\10장.스마트폰 페이지 전환효과 익히기v2.0\m10-10.tif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1599" y="1792531"/>
              <a:ext cx="3315159" cy="38794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3" name="Picture 3" descr="C:\Users\andrew\Google 드라이브\04.개인Biz\09.웹앱개정\10장.스마트폰 페이지 전환효과 익히기v2.0\m10-11.tif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60032" y="1795798"/>
              <a:ext cx="3312368" cy="38761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185209002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03. </a:t>
            </a:r>
            <a:r>
              <a:rPr lang="ko-KR" altLang="en-US"/>
              <a:t>다양한 페이지 전환효과 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9552" y="1599646"/>
            <a:ext cx="8064896" cy="615553"/>
          </a:xfrm>
        </p:spPr>
        <p:txBody>
          <a:bodyPr/>
          <a:lstStyle/>
          <a:p>
            <a:pPr lvl="0"/>
            <a:r>
              <a:rPr lang="en-US" altLang="ko-KR" dirty="0"/>
              <a:t>Slide, Slide Up, Slide Down, Fade, Pop, Flip </a:t>
            </a:r>
            <a:r>
              <a:rPr lang="ko-KR" altLang="en-US" dirty="0"/>
              <a:t>의 총 </a:t>
            </a:r>
            <a:r>
              <a:rPr lang="en-US" altLang="ko-KR" dirty="0"/>
              <a:t>6</a:t>
            </a:r>
            <a:r>
              <a:rPr lang="ko-KR" altLang="en-US" dirty="0"/>
              <a:t>가지의 다양한 페이지 전환 </a:t>
            </a:r>
            <a:r>
              <a:rPr lang="ko-KR" altLang="en-US" dirty="0" smtClean="0"/>
              <a:t>효과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10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1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539552" y="3228945"/>
            <a:ext cx="78488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333333"/>
                </a:solidFill>
              </a:rPr>
              <a:t>&lt;a </a:t>
            </a:r>
            <a:r>
              <a:rPr lang="en-US" altLang="ko-KR" sz="2000" b="1" dirty="0" err="1">
                <a:solidFill>
                  <a:srgbClr val="333333"/>
                </a:solidFill>
              </a:rPr>
              <a:t>href</a:t>
            </a:r>
            <a:r>
              <a:rPr lang="en-US" altLang="ko-KR" sz="2000" b="1" dirty="0">
                <a:solidFill>
                  <a:srgbClr val="333333"/>
                </a:solidFill>
              </a:rPr>
              <a:t>="sub_t.html" </a:t>
            </a:r>
            <a:r>
              <a:rPr lang="en-US" altLang="ko-KR" sz="2000" b="1" dirty="0">
                <a:solidFill>
                  <a:srgbClr val="FFCB5C"/>
                </a:solidFill>
              </a:rPr>
              <a:t>data-transition="</a:t>
            </a:r>
            <a:r>
              <a:rPr lang="ko-KR" altLang="en-US" sz="2000" b="1" dirty="0">
                <a:solidFill>
                  <a:srgbClr val="FFCB5C"/>
                </a:solidFill>
              </a:rPr>
              <a:t>효과이름</a:t>
            </a:r>
            <a:r>
              <a:rPr lang="en-US" altLang="ko-KR" sz="2000" b="1" dirty="0">
                <a:solidFill>
                  <a:srgbClr val="FFCB5C"/>
                </a:solidFill>
              </a:rPr>
              <a:t>"</a:t>
            </a:r>
            <a:r>
              <a:rPr lang="en-US" altLang="ko-KR" sz="2000" b="1" dirty="0">
                <a:solidFill>
                  <a:srgbClr val="333333"/>
                </a:solidFill>
              </a:rPr>
              <a:t>&gt;</a:t>
            </a:r>
            <a:r>
              <a:rPr lang="ko-KR" altLang="en-US" sz="2000" b="1" dirty="0">
                <a:solidFill>
                  <a:srgbClr val="333333"/>
                </a:solidFill>
              </a:rPr>
              <a:t>효과</a:t>
            </a:r>
            <a:r>
              <a:rPr lang="en-US" altLang="ko-KR" sz="2000" b="1" dirty="0">
                <a:solidFill>
                  <a:srgbClr val="333333"/>
                </a:solidFill>
              </a:rPr>
              <a:t>&lt;/a&gt;</a:t>
            </a:r>
          </a:p>
        </p:txBody>
      </p:sp>
    </p:spTree>
    <p:extLst>
      <p:ext uri="{BB962C8B-B14F-4D97-AF65-F5344CB8AC3E}">
        <p14:creationId xmlns:p14="http://schemas.microsoft.com/office/powerpoint/2010/main" val="2755158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D28E0-6CFA-4336-9833-95F4AA2980AA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242423" y="573325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slide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6146" name="Picture 2" descr="C:\Users\andrew\Google 드라이브\04.개인Biz\09.웹앱개정\10장.스마트폰 페이지 전환효과 익히기v2.0\m10-13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250" y="1052736"/>
            <a:ext cx="4381500" cy="445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40749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521072" y="5517232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>
                <a:solidFill>
                  <a:schemeClr val="bg1"/>
                </a:solidFill>
              </a:rPr>
              <a:t>Slideup</a:t>
            </a:r>
            <a:r>
              <a:rPr lang="en-US" altLang="ko-KR" dirty="0" smtClean="0">
                <a:solidFill>
                  <a:schemeClr val="bg1"/>
                </a:solidFill>
              </a:rPr>
              <a:t>/</a:t>
            </a:r>
            <a:r>
              <a:rPr lang="en-US" altLang="ko-KR" dirty="0" err="1" smtClean="0">
                <a:solidFill>
                  <a:schemeClr val="bg1"/>
                </a:solidFill>
              </a:rPr>
              <a:t>slidedown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7170" name="Picture 2" descr="C:\Users\andrew\Google 드라이브\04.개인Biz\09.웹앱개정\10장.스마트폰 페이지 전환효과 익히기v2.0\m10-14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250" y="908720"/>
            <a:ext cx="4381500" cy="445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82754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251239" y="4653136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fade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8194" name="Picture 2" descr="C:\Users\andrew\Google 드라이브\04.개인Biz\09.웹앱개정\10장.스마트폰 페이지 전환효과 익히기v2.0\m10-1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25" y="1928864"/>
            <a:ext cx="8667750" cy="260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51421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272880" y="5661248"/>
            <a:ext cx="59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pop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9218" name="Picture 2" descr="C:\Users\andrew\Google 드라이브\04.개인Biz\09.웹앱개정\10장.스마트폰 페이지 전환효과 익히기v2.0\m10-16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9980" y="1124744"/>
            <a:ext cx="4381500" cy="445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85077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317764" y="5733256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flip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0242" name="Picture 2" descr="C:\Users\andrew\Google 드라이브\04.개인Biz\09.웹앱개정\10장.스마트폰 페이지 전환효과 익히기v2.0\m10-17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021432"/>
            <a:ext cx="4419600" cy="449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86186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03. </a:t>
            </a:r>
            <a:r>
              <a:rPr lang="ko-KR" altLang="en-US"/>
              <a:t>다양한 페이지 전환효과 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9552" y="1599646"/>
            <a:ext cx="8064896" cy="307777"/>
          </a:xfrm>
        </p:spPr>
        <p:txBody>
          <a:bodyPr/>
          <a:lstStyle/>
          <a:p>
            <a:pPr lvl="0"/>
            <a:r>
              <a:rPr lang="ko-KR" altLang="en-US" dirty="0" smtClean="0"/>
              <a:t>버튼에 </a:t>
            </a:r>
            <a:r>
              <a:rPr lang="ko-KR" altLang="en-US" dirty="0"/>
              <a:t>아이콘 </a:t>
            </a:r>
            <a:r>
              <a:rPr lang="ko-KR" altLang="en-US" dirty="0" smtClean="0"/>
              <a:t>넣기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10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1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2438400" y="2603190"/>
            <a:ext cx="4267200" cy="1651620"/>
            <a:chOff x="2438400" y="2348880"/>
            <a:chExt cx="4267200" cy="1651620"/>
          </a:xfrm>
        </p:grpSpPr>
        <p:pic>
          <p:nvPicPr>
            <p:cNvPr id="11266" name="Picture 2" descr="C:\Users\andrew\Google 드라이브\04.개인Biz\09.웹앱개정\10장.스마트폰 페이지 전환효과 익히기v2.0\m10-18.tif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8400" y="3267075"/>
              <a:ext cx="4267200" cy="7334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직사각형 11"/>
            <p:cNvSpPr/>
            <p:nvPr/>
          </p:nvSpPr>
          <p:spPr>
            <a:xfrm>
              <a:off x="3191847" y="2348880"/>
              <a:ext cx="276030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333333"/>
                  </a:solidFill>
                </a:rPr>
                <a:t>data-icon="back"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57928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다양한 </a:t>
            </a:r>
            <a:r>
              <a:rPr lang="ko-KR" altLang="en-US" dirty="0" smtClean="0"/>
              <a:t>아이콘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2290" name="Picture 2" descr="C:\Users\andrew\Google 드라이브\04.개인Biz\09.웹앱개정\10장.스마트폰 페이지 전환효과 익히기v2.0\m10-19.t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338"/>
          <a:stretch/>
        </p:blipFill>
        <p:spPr bwMode="auto">
          <a:xfrm>
            <a:off x="1333500" y="1340768"/>
            <a:ext cx="6477000" cy="4458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432984" y="5973941"/>
            <a:ext cx="42780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333333"/>
                </a:solidFill>
                <a:hlinkClick r:id="rId3"/>
              </a:rPr>
              <a:t>http://demos.jquerymobile.com/1.4.3/icons</a:t>
            </a:r>
            <a:r>
              <a:rPr lang="en-US" altLang="ko-KR" sz="1600" dirty="0" smtClean="0">
                <a:solidFill>
                  <a:srgbClr val="333333"/>
                </a:solidFill>
                <a:hlinkClick r:id="rId3"/>
              </a:rPr>
              <a:t>/</a:t>
            </a:r>
            <a:endParaRPr lang="en-US" altLang="ko-KR" sz="1600" dirty="0" smtClean="0">
              <a:solidFill>
                <a:srgbClr val="333333"/>
              </a:solidFill>
            </a:endParaRPr>
          </a:p>
          <a:p>
            <a:endParaRPr lang="en-US" altLang="ko-KR" sz="1600" dirty="0" smtClean="0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139530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/>
              <a:t>03</a:t>
            </a:r>
            <a:r>
              <a:rPr lang="ko-KR" altLang="en-US"/>
              <a:t>장</a:t>
            </a:r>
            <a:r>
              <a:rPr lang="en-US" altLang="ko-KR"/>
              <a:t>. </a:t>
            </a:r>
            <a:r>
              <a:rPr lang="ko-KR" altLang="en-US"/>
              <a:t>스마트폰 페이지 전환효과 익히기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ko-KR"/>
              <a:t>01. </a:t>
            </a:r>
            <a:r>
              <a:rPr lang="ko-KR" altLang="en-US"/>
              <a:t>목록 만들기</a:t>
            </a:r>
          </a:p>
          <a:p>
            <a:pPr lvl="0"/>
            <a:r>
              <a:rPr lang="en-US" altLang="ko-KR"/>
              <a:t>02. </a:t>
            </a:r>
            <a:r>
              <a:rPr lang="ko-KR" altLang="en-US"/>
              <a:t>다양한 페이지 링크 연결</a:t>
            </a:r>
          </a:p>
          <a:p>
            <a:pPr lvl="0"/>
            <a:r>
              <a:rPr lang="en-US" altLang="ko-KR"/>
              <a:t>03. </a:t>
            </a:r>
            <a:r>
              <a:rPr lang="ko-KR" altLang="en-US"/>
              <a:t>다양한 페이지 전환효과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38502252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[</a:t>
            </a:r>
            <a:r>
              <a:rPr lang="ko-KR" altLang="en-US" dirty="0" err="1"/>
              <a:t>따라해</a:t>
            </a:r>
            <a:r>
              <a:rPr lang="ko-KR" altLang="en-US" dirty="0"/>
              <a:t> 보세요</a:t>
            </a:r>
            <a:r>
              <a:rPr lang="en-US" altLang="ko-KR" dirty="0"/>
              <a:t>] </a:t>
            </a:r>
            <a:r>
              <a:rPr lang="ko-KR" altLang="en-US" dirty="0"/>
              <a:t>다양한 페이지 전환효과 예제 </a:t>
            </a:r>
            <a:r>
              <a:rPr lang="en-US" altLang="ko-KR" dirty="0" smtClean="0"/>
              <a:t>(ex10-03</a:t>
            </a:r>
            <a:r>
              <a:rPr lang="en-US" altLang="ko-KR" dirty="0"/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1141360" y="1791141"/>
            <a:ext cx="6861281" cy="4278779"/>
            <a:chOff x="1105036" y="1791141"/>
            <a:chExt cx="6861281" cy="4278779"/>
          </a:xfrm>
        </p:grpSpPr>
        <p:pic>
          <p:nvPicPr>
            <p:cNvPr id="13314" name="Picture 2" descr="C:\Users\andrew\Google 드라이브\04.개인Biz\09.웹앱개정\10장.스마트폰 페이지 전환효과 익히기v2.0\m10-20.tif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5036" y="1799796"/>
              <a:ext cx="3456384" cy="42701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15" name="Picture 3" descr="C:\Users\andrew\Google 드라이브\04.개인Biz\09.웹앱개정\10장.스마트폰 페이지 전환효과 익히기v2.0\m10-21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2080" y="1791141"/>
              <a:ext cx="2674237" cy="42787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8720274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01. </a:t>
            </a:r>
            <a:r>
              <a:rPr lang="ko-KR" altLang="en-US"/>
              <a:t>목록 만들기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9552" y="1599646"/>
            <a:ext cx="8064896" cy="917174"/>
          </a:xfrm>
        </p:spPr>
        <p:txBody>
          <a:bodyPr/>
          <a:lstStyle/>
          <a:p>
            <a:pPr lvl="0"/>
            <a:r>
              <a:rPr lang="en-US" altLang="ko-KR" dirty="0"/>
              <a:t>① Unordered </a:t>
            </a:r>
            <a:r>
              <a:rPr lang="en-US" altLang="ko-KR" dirty="0" smtClean="0"/>
              <a:t>List</a:t>
            </a:r>
          </a:p>
          <a:p>
            <a:pPr lvl="1"/>
            <a:r>
              <a:rPr lang="ko-KR" altLang="en-US" dirty="0"/>
              <a:t> </a:t>
            </a:r>
            <a:r>
              <a:rPr lang="en-US" altLang="ko-KR" dirty="0" err="1" smtClean="0"/>
              <a:t>ul</a:t>
            </a:r>
            <a:r>
              <a:rPr lang="en-US" altLang="ko-KR" dirty="0" smtClean="0"/>
              <a:t> </a:t>
            </a:r>
            <a:r>
              <a:rPr lang="ko-KR" altLang="en-US" dirty="0" err="1"/>
              <a:t>엘리먼트는</a:t>
            </a:r>
            <a:r>
              <a:rPr lang="ko-KR" altLang="en-US" dirty="0"/>
              <a:t> 순서가 없는 목록을 표현하기 위해 앞에 </a:t>
            </a:r>
            <a:r>
              <a:rPr lang="ko-KR" altLang="en-US" dirty="0" err="1"/>
              <a:t>블릿</a:t>
            </a:r>
            <a:r>
              <a:rPr lang="en-US" altLang="ko-KR" dirty="0"/>
              <a:t>(</a:t>
            </a:r>
            <a:r>
              <a:rPr lang="ko-KR" altLang="en-US" dirty="0" err="1" smtClean="0"/>
              <a:t>작은점</a:t>
            </a:r>
            <a:r>
              <a:rPr lang="en-US" altLang="ko-KR" dirty="0" smtClean="0"/>
              <a:t>)</a:t>
            </a:r>
            <a:r>
              <a:rPr lang="ko-KR" altLang="en-US" dirty="0"/>
              <a:t>을 붙여서 </a:t>
            </a:r>
            <a:r>
              <a:rPr lang="ko-KR" altLang="en-US" dirty="0" smtClean="0"/>
              <a:t>표현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93595880" descr="p0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3843" y="3611108"/>
            <a:ext cx="2536315" cy="1728192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1628800" y="2710661"/>
            <a:ext cx="58864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ko-KR" sz="2000" b="1" dirty="0">
                <a:solidFill>
                  <a:srgbClr val="333333"/>
                </a:solidFill>
              </a:rPr>
              <a:t> &lt;</a:t>
            </a:r>
            <a:r>
              <a:rPr lang="en-US" altLang="ko-KR" sz="2000" b="1" dirty="0" err="1">
                <a:solidFill>
                  <a:srgbClr val="333333"/>
                </a:solidFill>
              </a:rPr>
              <a:t>ul</a:t>
            </a:r>
            <a:r>
              <a:rPr lang="en-US" altLang="ko-KR" sz="2000" b="1" dirty="0">
                <a:solidFill>
                  <a:srgbClr val="333333"/>
                </a:solidFill>
              </a:rPr>
              <a:t>&gt;&lt;li&gt;</a:t>
            </a:r>
            <a:r>
              <a:rPr lang="ko-KR" altLang="en-US" sz="2000" b="1" dirty="0">
                <a:solidFill>
                  <a:srgbClr val="333333"/>
                </a:solidFill>
              </a:rPr>
              <a:t>사과</a:t>
            </a:r>
            <a:r>
              <a:rPr lang="en-US" altLang="ko-KR" sz="2000" b="1" dirty="0">
                <a:solidFill>
                  <a:srgbClr val="333333"/>
                </a:solidFill>
              </a:rPr>
              <a:t>&lt;/li&gt;&lt;li&gt;</a:t>
            </a:r>
            <a:r>
              <a:rPr lang="ko-KR" altLang="en-US" sz="2000" b="1" dirty="0">
                <a:solidFill>
                  <a:srgbClr val="333333"/>
                </a:solidFill>
              </a:rPr>
              <a:t>바나나</a:t>
            </a:r>
            <a:r>
              <a:rPr lang="en-US" altLang="ko-KR" sz="2000" b="1" dirty="0">
                <a:solidFill>
                  <a:srgbClr val="333333"/>
                </a:solidFill>
              </a:rPr>
              <a:t>&lt;/li&gt;&lt;/</a:t>
            </a:r>
            <a:r>
              <a:rPr lang="en-US" altLang="ko-KR" sz="2000" b="1" dirty="0" err="1">
                <a:solidFill>
                  <a:srgbClr val="333333"/>
                </a:solidFill>
              </a:rPr>
              <a:t>ul</a:t>
            </a:r>
            <a:r>
              <a:rPr lang="en-US" altLang="ko-KR" sz="2000" b="1" dirty="0">
                <a:solidFill>
                  <a:srgbClr val="333333"/>
                </a:solidFill>
              </a:rPr>
              <a:t>&gt; </a:t>
            </a:r>
          </a:p>
        </p:txBody>
      </p:sp>
    </p:spTree>
    <p:extLst>
      <p:ext uri="{BB962C8B-B14F-4D97-AF65-F5344CB8AC3E}">
        <p14:creationId xmlns:p14="http://schemas.microsoft.com/office/powerpoint/2010/main" val="3796902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01. </a:t>
            </a:r>
            <a:r>
              <a:rPr lang="ko-KR" altLang="en-US"/>
              <a:t>목록 만들기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9552" y="1599646"/>
            <a:ext cx="8064896" cy="640175"/>
          </a:xfrm>
        </p:spPr>
        <p:txBody>
          <a:bodyPr/>
          <a:lstStyle/>
          <a:p>
            <a:pPr lvl="0"/>
            <a:r>
              <a:rPr lang="en-US" altLang="ko-KR" dirty="0"/>
              <a:t>② Ordered List</a:t>
            </a:r>
          </a:p>
          <a:p>
            <a:pPr lvl="1"/>
            <a:r>
              <a:rPr lang="en-US" altLang="ko-KR" dirty="0" err="1"/>
              <a:t>ol</a:t>
            </a:r>
            <a:r>
              <a:rPr lang="en-US" altLang="ko-KR" dirty="0"/>
              <a:t> </a:t>
            </a:r>
            <a:r>
              <a:rPr lang="ko-KR" altLang="en-US" dirty="0" err="1"/>
              <a:t>엘리먼트는</a:t>
            </a:r>
            <a:r>
              <a:rPr lang="ko-KR" altLang="en-US" dirty="0"/>
              <a:t> 항목에 숫자를 붙여서 순서가 있는 목록형식으로 표시할 때 </a:t>
            </a:r>
            <a:r>
              <a:rPr lang="ko-KR" altLang="en-US" dirty="0" smtClean="0"/>
              <a:t>사용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_x95779976" descr="p0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7844" y="3284984"/>
            <a:ext cx="2808312" cy="2501869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1556792" y="2564904"/>
            <a:ext cx="60304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ko-KR" sz="2000" b="1" dirty="0">
                <a:solidFill>
                  <a:srgbClr val="333333"/>
                </a:solidFill>
              </a:rPr>
              <a:t>&lt;</a:t>
            </a:r>
            <a:r>
              <a:rPr lang="en-US" altLang="ko-KR" sz="2000" b="1" dirty="0" err="1">
                <a:solidFill>
                  <a:srgbClr val="333333"/>
                </a:solidFill>
              </a:rPr>
              <a:t>ol</a:t>
            </a:r>
            <a:r>
              <a:rPr lang="en-US" altLang="ko-KR" sz="2000" b="1" dirty="0">
                <a:solidFill>
                  <a:srgbClr val="333333"/>
                </a:solidFill>
              </a:rPr>
              <a:t>&gt;&lt;li&gt;</a:t>
            </a:r>
            <a:r>
              <a:rPr lang="ko-KR" altLang="en-US" sz="2000" b="1" dirty="0">
                <a:solidFill>
                  <a:srgbClr val="333333"/>
                </a:solidFill>
              </a:rPr>
              <a:t>커피</a:t>
            </a:r>
            <a:r>
              <a:rPr lang="en-US" altLang="ko-KR" sz="2000" b="1" dirty="0">
                <a:solidFill>
                  <a:srgbClr val="333333"/>
                </a:solidFill>
              </a:rPr>
              <a:t>&lt;/li&gt;&lt;li&gt;</a:t>
            </a:r>
            <a:r>
              <a:rPr lang="ko-KR" altLang="en-US" sz="2000" b="1" dirty="0">
                <a:solidFill>
                  <a:srgbClr val="333333"/>
                </a:solidFill>
              </a:rPr>
              <a:t>홍차</a:t>
            </a:r>
            <a:r>
              <a:rPr lang="en-US" altLang="ko-KR" sz="2000" b="1" dirty="0">
                <a:solidFill>
                  <a:srgbClr val="333333"/>
                </a:solidFill>
              </a:rPr>
              <a:t>&lt;/li&gt;&lt;/</a:t>
            </a:r>
            <a:r>
              <a:rPr lang="en-US" altLang="ko-KR" sz="2000" b="1" dirty="0" err="1">
                <a:solidFill>
                  <a:srgbClr val="333333"/>
                </a:solidFill>
              </a:rPr>
              <a:t>ol</a:t>
            </a:r>
            <a:r>
              <a:rPr lang="en-US" altLang="ko-KR" sz="2000" b="1" dirty="0">
                <a:solidFill>
                  <a:srgbClr val="333333"/>
                </a:solid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406509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[</a:t>
            </a:r>
            <a:r>
              <a:rPr lang="ko-KR" altLang="en-US" dirty="0" err="1"/>
              <a:t>따라해</a:t>
            </a:r>
            <a:r>
              <a:rPr lang="ko-KR" altLang="en-US" dirty="0"/>
              <a:t> 보세요</a:t>
            </a:r>
            <a:r>
              <a:rPr lang="en-US" altLang="ko-KR" dirty="0"/>
              <a:t>] </a:t>
            </a:r>
            <a:r>
              <a:rPr lang="ko-KR" altLang="en-US" dirty="0"/>
              <a:t>간단한 목록실습 예제 </a:t>
            </a:r>
            <a:r>
              <a:rPr lang="en-US" altLang="ko-KR" dirty="0" smtClean="0"/>
              <a:t>(ex10-01</a:t>
            </a:r>
            <a:r>
              <a:rPr lang="en-US" altLang="ko-KR" dirty="0"/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1414286" y="1844824"/>
            <a:ext cx="6315429" cy="4113621"/>
            <a:chOff x="971600" y="1772816"/>
            <a:chExt cx="6315429" cy="4113621"/>
          </a:xfrm>
        </p:grpSpPr>
        <p:pic>
          <p:nvPicPr>
            <p:cNvPr id="1026" name="Picture 2" descr="C:\Users\andrew\Google 드라이브\04.개인Biz\09.웹앱개정\10장.스마트폰 페이지 전환효과 익히기v2.0\m10-03.tif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1600" y="1772816"/>
              <a:ext cx="2996448" cy="41136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7" name="Picture 3" descr="C:\Users\andrew\Google 드라이브\04.개인Biz\09.웹앱개정\10장.스마트폰 페이지 전환효과 익히기v2.0\m10-04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16016" y="1772816"/>
              <a:ext cx="2571013" cy="41136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14133713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02. </a:t>
            </a:r>
            <a:r>
              <a:rPr lang="ko-KR" altLang="en-US"/>
              <a:t>다양한 페이지 링크 연결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ko-KR" altLang="en-US"/>
              <a:t>①  같은 내부 페이지</a:t>
            </a:r>
          </a:p>
          <a:p>
            <a:pPr lvl="1"/>
            <a:r>
              <a:rPr lang="ko-KR" altLang="en-US"/>
              <a:t>링크 연결 시 상대경로로 지정하면 원하는 정상적인 장면 전환 효과 활용가능</a:t>
            </a:r>
          </a:p>
          <a:p>
            <a:pPr lvl="1"/>
            <a:r>
              <a:rPr lang="ko-KR" altLang="en-US"/>
              <a:t>예</a:t>
            </a:r>
            <a:r>
              <a:rPr lang="en-US" altLang="ko-KR"/>
              <a:t>) &lt;a href="sub.html"&gt;</a:t>
            </a:r>
            <a:r>
              <a:rPr lang="ko-KR" altLang="en-US"/>
              <a:t>서브페이지 이동</a:t>
            </a:r>
            <a:r>
              <a:rPr lang="en-US" altLang="ko-KR"/>
              <a:t>&lt;/a&gt;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50" name="Picture 2" descr="C:\Users\andrew\Google 드라이브\04.개인Biz\09.웹앱개정\10장.스마트폰 페이지 전환효과 익히기v2.0\m10-05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9160" y="3011833"/>
            <a:ext cx="2745680" cy="2793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9925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절대경로 </a:t>
            </a:r>
            <a:r>
              <a:rPr lang="en-US" altLang="ko-KR" dirty="0" smtClean="0"/>
              <a:t>vs. </a:t>
            </a:r>
            <a:r>
              <a:rPr lang="ko-KR" altLang="en-US" dirty="0" smtClean="0"/>
              <a:t>상대경로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121" name="_x95780056" descr="p05-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1700807"/>
            <a:ext cx="4479775" cy="32970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2286000" y="5343629"/>
            <a:ext cx="4572000" cy="923330"/>
          </a:xfrm>
          <a:prstGeom prst="rect">
            <a:avLst/>
          </a:prstGeom>
          <a:ln w="12700">
            <a:solidFill>
              <a:srgbClr val="1D314E"/>
            </a:solidFill>
          </a:ln>
          <a:effectLst/>
        </p:spPr>
        <p:style>
          <a:lnRef idx="1">
            <a:schemeClr val="accent6"/>
          </a:lnRef>
          <a:fillRef idx="1001">
            <a:schemeClr val="lt1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dirty="0" err="1" smtClean="0">
                <a:solidFill>
                  <a:schemeClr val="bg1"/>
                </a:solidFill>
              </a:rPr>
              <a:t>sub_dir</a:t>
            </a:r>
            <a:r>
              <a:rPr lang="en-US" altLang="ko-KR" dirty="0" smtClean="0">
                <a:solidFill>
                  <a:schemeClr val="bg1"/>
                </a:solidFill>
              </a:rPr>
              <a:t>/page.html</a:t>
            </a: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altLang="ko-KR" dirty="0">
                <a:solidFill>
                  <a:schemeClr val="bg1"/>
                </a:solidFill>
              </a:rPr>
              <a:t>../</a:t>
            </a:r>
            <a:r>
              <a:rPr lang="en-US" altLang="ko-KR" dirty="0" smtClean="0">
                <a:solidFill>
                  <a:schemeClr val="bg1"/>
                </a:solidFill>
              </a:rPr>
              <a:t>page_in_root.html</a:t>
            </a: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altLang="ko-KR" dirty="0">
                <a:solidFill>
                  <a:schemeClr val="bg1"/>
                </a:solidFill>
              </a:rPr>
              <a:t>../../../page_in_root.html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232295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02. </a:t>
            </a:r>
            <a:r>
              <a:rPr lang="ko-KR" altLang="en-US"/>
              <a:t>다양한 페이지 링크 연결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ko-KR" altLang="en-US"/>
              <a:t>② 대화 상자 열기</a:t>
            </a:r>
          </a:p>
          <a:p>
            <a:pPr lvl="1"/>
            <a:r>
              <a:rPr lang="ko-KR" altLang="en-US"/>
              <a:t>대화상자의 </a:t>
            </a:r>
            <a:r>
              <a:rPr lang="en-US" altLang="ko-KR"/>
              <a:t>UI</a:t>
            </a:r>
            <a:r>
              <a:rPr lang="ko-KR" altLang="en-US"/>
              <a:t>가 필요하다면 </a:t>
            </a:r>
            <a:r>
              <a:rPr lang="en-US" altLang="ko-KR"/>
              <a:t>data-rel="dialog" </a:t>
            </a:r>
            <a:r>
              <a:rPr lang="ko-KR" altLang="en-US"/>
              <a:t>사용</a:t>
            </a:r>
          </a:p>
          <a:p>
            <a:pPr lvl="1"/>
            <a:r>
              <a:rPr lang="ko-KR" altLang="en-US"/>
              <a:t>예</a:t>
            </a:r>
            <a:r>
              <a:rPr lang="en-US" altLang="ko-KR"/>
              <a:t>) &lt;a href="sub.html" data-rel="dialog"&gt;</a:t>
            </a:r>
            <a:r>
              <a:rPr lang="ko-KR" altLang="en-US"/>
              <a:t>대화상자 띄우기</a:t>
            </a:r>
            <a:r>
              <a:rPr lang="en-US" altLang="ko-KR"/>
              <a:t>&lt;/a&gt;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4" name="Picture 2" descr="C:\Users\andrew\Google 드라이브\04.개인Biz\09.웹앱개정\10장.스마트폰 페이지 전환효과 익히기v2.0\m10-06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5681" y="2924944"/>
            <a:ext cx="2972638" cy="302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5017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02. </a:t>
            </a:r>
            <a:r>
              <a:rPr lang="ko-KR" altLang="en-US"/>
              <a:t>다양한 페이지 링크 연결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9552" y="1599646"/>
            <a:ext cx="8064896" cy="3354765"/>
          </a:xfrm>
        </p:spPr>
        <p:txBody>
          <a:bodyPr/>
          <a:lstStyle/>
          <a:p>
            <a:pPr lvl="0"/>
            <a:r>
              <a:rPr lang="ko-KR" altLang="en-US" dirty="0"/>
              <a:t>③ 외부 도메인 열기</a:t>
            </a:r>
          </a:p>
          <a:p>
            <a:pPr lvl="1"/>
            <a:r>
              <a:rPr lang="ko-KR" altLang="en-US" dirty="0"/>
              <a:t>외부 </a:t>
            </a:r>
            <a:r>
              <a:rPr lang="en-US" altLang="ko-KR" dirty="0"/>
              <a:t>URL</a:t>
            </a:r>
            <a:r>
              <a:rPr lang="ko-KR" altLang="en-US" dirty="0"/>
              <a:t>을 지정하면 장면 전환효과가 발생하지 않음</a:t>
            </a:r>
          </a:p>
          <a:p>
            <a:pPr lvl="1"/>
            <a:endParaRPr lang="en-US" altLang="ko-KR" dirty="0" smtClean="0"/>
          </a:p>
          <a:p>
            <a:pPr algn="ctr"/>
            <a:r>
              <a:rPr lang="en-US" altLang="ko-KR" b="1" dirty="0" smtClean="0">
                <a:solidFill>
                  <a:srgbClr val="333333"/>
                </a:solidFill>
              </a:rPr>
              <a:t>&lt;</a:t>
            </a:r>
            <a:r>
              <a:rPr lang="en-US" altLang="ko-KR" b="1" dirty="0">
                <a:solidFill>
                  <a:srgbClr val="333333"/>
                </a:solidFill>
              </a:rPr>
              <a:t>a </a:t>
            </a:r>
            <a:r>
              <a:rPr lang="en-US" altLang="ko-KR" b="1" dirty="0" err="1">
                <a:solidFill>
                  <a:srgbClr val="333333"/>
                </a:solidFill>
              </a:rPr>
              <a:t>href</a:t>
            </a:r>
            <a:r>
              <a:rPr lang="en-US" altLang="ko-KR" b="1" dirty="0">
                <a:solidFill>
                  <a:srgbClr val="333333"/>
                </a:solidFill>
              </a:rPr>
              <a:t>="http://www.jquery.com"&gt;</a:t>
            </a:r>
            <a:r>
              <a:rPr lang="ko-KR" altLang="en-US" b="1" dirty="0" err="1">
                <a:solidFill>
                  <a:srgbClr val="333333"/>
                </a:solidFill>
              </a:rPr>
              <a:t>구글</a:t>
            </a:r>
            <a:r>
              <a:rPr lang="ko-KR" altLang="en-US" b="1" dirty="0">
                <a:solidFill>
                  <a:srgbClr val="333333"/>
                </a:solidFill>
              </a:rPr>
              <a:t> 페이지 연결</a:t>
            </a:r>
            <a:r>
              <a:rPr lang="en-US" altLang="ko-KR" b="1" dirty="0">
                <a:solidFill>
                  <a:srgbClr val="333333"/>
                </a:solidFill>
              </a:rPr>
              <a:t>&lt;/a</a:t>
            </a:r>
            <a:r>
              <a:rPr lang="en-US" altLang="ko-KR" b="1" dirty="0" smtClean="0">
                <a:solidFill>
                  <a:srgbClr val="333333"/>
                </a:solidFill>
              </a:rPr>
              <a:t>&gt;</a:t>
            </a:r>
          </a:p>
          <a:p>
            <a:pPr lvl="1"/>
            <a:endParaRPr lang="en-US" altLang="ko-KR" dirty="0"/>
          </a:p>
          <a:p>
            <a:pPr lvl="0"/>
            <a:r>
              <a:rPr lang="ko-KR" altLang="en-US" dirty="0"/>
              <a:t>④ 내부 도메인 파일을 외부 도메인으로 열기</a:t>
            </a:r>
          </a:p>
          <a:p>
            <a:pPr lvl="1"/>
            <a:r>
              <a:rPr lang="ko-KR" altLang="en-US" dirty="0"/>
              <a:t>별도의 자바스크립트 모듈을 사용할 때 혹시 충돌이 난다면 </a:t>
            </a:r>
            <a:r>
              <a:rPr lang="en-US" altLang="ko-KR" dirty="0" err="1"/>
              <a:t>rel</a:t>
            </a:r>
            <a:r>
              <a:rPr lang="en-US" altLang="ko-KR" dirty="0"/>
              <a:t>="external"</a:t>
            </a:r>
            <a:r>
              <a:rPr lang="ko-KR" altLang="en-US" dirty="0"/>
              <a:t>을 활용</a:t>
            </a:r>
          </a:p>
          <a:p>
            <a:pPr lvl="1"/>
            <a:endParaRPr lang="en-US" altLang="ko-KR" dirty="0" smtClean="0"/>
          </a:p>
          <a:p>
            <a:pPr algn="ctr"/>
            <a:r>
              <a:rPr lang="en-US" altLang="ko-KR" b="1" dirty="0" smtClean="0">
                <a:solidFill>
                  <a:srgbClr val="333333"/>
                </a:solidFill>
              </a:rPr>
              <a:t>&lt;</a:t>
            </a:r>
            <a:r>
              <a:rPr lang="en-US" altLang="ko-KR" b="1" dirty="0">
                <a:solidFill>
                  <a:srgbClr val="333333"/>
                </a:solidFill>
              </a:rPr>
              <a:t>a </a:t>
            </a:r>
            <a:r>
              <a:rPr lang="en-US" altLang="ko-KR" b="1" dirty="0" err="1">
                <a:solidFill>
                  <a:srgbClr val="333333"/>
                </a:solidFill>
              </a:rPr>
              <a:t>href</a:t>
            </a:r>
            <a:r>
              <a:rPr lang="en-US" altLang="ko-KR" b="1" dirty="0">
                <a:solidFill>
                  <a:srgbClr val="333333"/>
                </a:solidFill>
              </a:rPr>
              <a:t>="sub.html" </a:t>
            </a:r>
            <a:r>
              <a:rPr lang="en-US" altLang="ko-KR" b="1" dirty="0" err="1">
                <a:solidFill>
                  <a:srgbClr val="333333"/>
                </a:solidFill>
              </a:rPr>
              <a:t>rel</a:t>
            </a:r>
            <a:r>
              <a:rPr lang="en-US" altLang="ko-KR" b="1" dirty="0">
                <a:solidFill>
                  <a:srgbClr val="333333"/>
                </a:solidFill>
              </a:rPr>
              <a:t>="external"&gt;</a:t>
            </a:r>
            <a:r>
              <a:rPr lang="ko-KR" altLang="en-US" b="1" dirty="0">
                <a:solidFill>
                  <a:srgbClr val="333333"/>
                </a:solidFill>
              </a:rPr>
              <a:t>외부 도메인처럼 연결</a:t>
            </a:r>
            <a:r>
              <a:rPr lang="en-US" altLang="ko-KR" b="1" dirty="0">
                <a:solidFill>
                  <a:srgbClr val="333333"/>
                </a:solidFill>
              </a:rPr>
              <a:t>&lt;/a</a:t>
            </a:r>
            <a:r>
              <a:rPr lang="en-US" altLang="ko-KR" b="1" dirty="0" smtClean="0">
                <a:solidFill>
                  <a:srgbClr val="333333"/>
                </a:solidFill>
              </a:rPr>
              <a:t>&gt;</a:t>
            </a:r>
            <a:endParaRPr lang="en-US" altLang="ko-KR" b="1" dirty="0">
              <a:solidFill>
                <a:srgbClr val="333333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19611034"/>
      </p:ext>
    </p:extLst>
  </p:cSld>
  <p:clrMapOvr>
    <a:masterClrMapping/>
  </p:clrMapOvr>
</p:sld>
</file>

<file path=ppt/theme/theme1.xml><?xml version="1.0" encoding="utf-8"?>
<a:theme xmlns:a="http://schemas.openxmlformats.org/drawingml/2006/main" name="Silverlight">
  <a:themeElements>
    <a:clrScheme name="Custom 10">
      <a:dk1>
        <a:srgbClr val="000000"/>
      </a:dk1>
      <a:lt1>
        <a:srgbClr val="FFFFFF"/>
      </a:lt1>
      <a:dk2>
        <a:srgbClr val="125CA7"/>
      </a:dk2>
      <a:lt2>
        <a:srgbClr val="E5F1F7"/>
      </a:lt2>
      <a:accent1>
        <a:srgbClr val="BFE7F7"/>
      </a:accent1>
      <a:accent2>
        <a:srgbClr val="54B0E2"/>
      </a:accent2>
      <a:accent3>
        <a:srgbClr val="E8E8E2"/>
      </a:accent3>
      <a:accent4>
        <a:srgbClr val="C7C7BD"/>
      </a:accent4>
      <a:accent5>
        <a:srgbClr val="817C77"/>
      </a:accent5>
      <a:accent6>
        <a:srgbClr val="F47E3F"/>
      </a:accent6>
      <a:hlink>
        <a:srgbClr val="54B0E2"/>
      </a:hlink>
      <a:folHlink>
        <a:srgbClr val="F47E3F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광장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square" lIns="109728" tIns="54864" rIns="109728" bIns="54864" numCol="1" rtlCol="0" anchor="ctr" anchorCtr="0" compatLnSpc="1">
        <a:prstTxWarp prst="textNoShape">
          <a:avLst/>
        </a:prstTxWarp>
      </a:bodyPr>
      <a:lstStyle>
        <a:defPPr marL="0" marR="0" indent="0" algn="ctr" defTabSz="10969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800" b="0" i="0" u="none" strike="noStrike" cap="none" normalizeH="0" baseline="0" dirty="0" smtClean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Segoe" pitchFamily="34" charset="0"/>
          </a:defRPr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Silverlight</Template>
  <TotalTime>11599</TotalTime>
  <Words>393</Words>
  <Application>Microsoft Office PowerPoint</Application>
  <PresentationFormat>화면 슬라이드 쇼(4:3)</PresentationFormat>
  <Paragraphs>74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굴림</vt:lpstr>
      <vt:lpstr>Arial</vt:lpstr>
      <vt:lpstr>나눔고딕</vt:lpstr>
      <vt:lpstr>맑은 고딕</vt:lpstr>
      <vt:lpstr>나눔명조</vt:lpstr>
      <vt:lpstr>Silverlight</vt:lpstr>
      <vt:lpstr>둘째마당 기초! 모바일 웹 익히기</vt:lpstr>
      <vt:lpstr>03장. 스마트폰 페이지 전환효과 익히기</vt:lpstr>
      <vt:lpstr>01. 목록 만들기</vt:lpstr>
      <vt:lpstr>01. 목록 만들기</vt:lpstr>
      <vt:lpstr>[따라해 보세요] 간단한 목록실습 예제 (ex10-01)</vt:lpstr>
      <vt:lpstr>02. 다양한 페이지 링크 연결</vt:lpstr>
      <vt:lpstr>절대경로 vs. 상대경로</vt:lpstr>
      <vt:lpstr>02. 다양한 페이지 링크 연결</vt:lpstr>
      <vt:lpstr>02. 다양한 페이지 링크 연결</vt:lpstr>
      <vt:lpstr>버튼 UI 만들기</vt:lpstr>
      <vt:lpstr>[따라해 보세요] 다양한 페이지 링크 연결예제 (ex10-02)</vt:lpstr>
      <vt:lpstr>03. 다양한 페이지 전환효과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03. 다양한 페이지 전환효과 </vt:lpstr>
      <vt:lpstr>다양한 아이콘</vt:lpstr>
      <vt:lpstr>[따라해 보세요] 다양한 페이지 전환효과 예제 (ex10-03)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terrymobile</dc:creator>
  <cp:lastModifiedBy>교수용PC</cp:lastModifiedBy>
  <cp:revision>949</cp:revision>
  <dcterms:created xsi:type="dcterms:W3CDTF">2007-08-18T08:30:58Z</dcterms:created>
  <dcterms:modified xsi:type="dcterms:W3CDTF">2015-10-16T11:39:55Z</dcterms:modified>
</cp:coreProperties>
</file>

<file path=docProps/thumbnail.jpeg>
</file>